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373" r:id="rId5"/>
    <p:sldId id="258" r:id="rId6"/>
    <p:sldId id="278" r:id="rId7"/>
    <p:sldId id="259" r:id="rId8"/>
    <p:sldId id="261" r:id="rId9"/>
    <p:sldId id="262" r:id="rId10"/>
    <p:sldId id="265" r:id="rId11"/>
    <p:sldId id="263" r:id="rId12"/>
    <p:sldId id="266" r:id="rId13"/>
    <p:sldId id="264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87" r:id="rId33"/>
    <p:sldId id="285" r:id="rId34"/>
    <p:sldId id="338" r:id="rId35"/>
    <p:sldId id="288" r:id="rId36"/>
    <p:sldId id="289" r:id="rId37"/>
    <p:sldId id="290" r:id="rId38"/>
    <p:sldId id="291" r:id="rId39"/>
    <p:sldId id="292" r:id="rId40"/>
    <p:sldId id="297" r:id="rId41"/>
    <p:sldId id="293" r:id="rId42"/>
    <p:sldId id="294" r:id="rId43"/>
    <p:sldId id="295" r:id="rId44"/>
    <p:sldId id="296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12" r:id="rId53"/>
    <p:sldId id="313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37" r:id="rId62"/>
    <p:sldId id="260" r:id="rId63"/>
    <p:sldId id="334" r:id="rId64"/>
    <p:sldId id="335" r:id="rId65"/>
    <p:sldId id="336" r:id="rId66"/>
    <p:sldId id="371" r:id="rId67"/>
    <p:sldId id="256" r:id="rId68"/>
  </p:sldIdLst>
  <p:sldSz cx="12192000" cy="6858000"/>
  <p:notesSz cx="6858000" cy="9144000"/>
  <p:custDataLst>
    <p:tags r:id="rId7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3" Type="http://schemas.openxmlformats.org/officeDocument/2006/relationships/tags" Target="tags/tag71.xml"/><Relationship Id="rId72" Type="http://schemas.openxmlformats.org/officeDocument/2006/relationships/commentAuthors" Target="commentAuthors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4.xml"/><Relationship Id="rId69" Type="http://schemas.openxmlformats.org/officeDocument/2006/relationships/presProps" Target="presProps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7818"/>
            <a:ext cx="109728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pic" idx="1"/>
          </p:nvPr>
        </p:nvSpPr>
        <p:spPr>
          <a:xfrm>
            <a:off x="609600" y="1600205"/>
            <a:ext cx="10972800" cy="453072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939D0-4DED-4B58-B7F1-FA3F3397EAA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tags" Target="../tags/tag6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tags" Target="../tags/tag6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tags" Target="../tags/tag6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tags" Target="../tags/tag67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CN" smtClean="0"/>
            </a:fld>
            <a:endParaRPr lang="en-US" altLang="zh-CN"/>
          </a:p>
        </p:txBody>
      </p:sp>
      <p:sp>
        <p:nvSpPr>
          <p:cNvPr id="194072" name="矩形 194071"/>
          <p:cNvSpPr/>
          <p:nvPr/>
        </p:nvSpPr>
        <p:spPr>
          <a:xfrm>
            <a:off x="0" y="2060848"/>
            <a:ext cx="12192000" cy="1872208"/>
          </a:xfrm>
          <a:prstGeom prst="rect">
            <a:avLst/>
          </a:prstGeom>
          <a:solidFill>
            <a:srgbClr val="006600"/>
          </a:solidFill>
          <a:ln w="9525">
            <a:noFill/>
          </a:ln>
        </p:spPr>
        <p:txBody>
          <a:bodyPr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endParaRPr lang="zh-CN" altLang="en-US" sz="4800" b="1" spc="225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63676" y="2213038"/>
            <a:ext cx="806489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4800" b="1" spc="2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</a:t>
            </a:r>
            <a:r>
              <a:rPr lang="zh-CN" altLang="en-US" sz="4800" b="1" spc="2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语言数据实操</a:t>
            </a:r>
            <a:endParaRPr lang="zh-CN" altLang="en-US" sz="4800" b="1" spc="22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/>
            <a:r>
              <a:rPr lang="en-US" altLang="zh-CN" sz="3200" b="1" spc="2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 for </a:t>
            </a:r>
            <a:r>
              <a:rPr lang="en-US" altLang="zh-CN" sz="3200" b="1" cap="all" spc="23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STATISTICS &amp; Data mining</a:t>
            </a:r>
            <a:endParaRPr lang="en-US" altLang="zh-CN" sz="3200" b="1" cap="all" spc="23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3476" y="4724946"/>
            <a:ext cx="200659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经济管理学院</a:t>
            </a:r>
            <a:endParaRPr lang="en-US" altLang="zh-CN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王正聪</a:t>
            </a:r>
            <a:endParaRPr lang="en-US" altLang="zh-CN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116632"/>
            <a:ext cx="2916233" cy="696284"/>
          </a:xfrm>
          <a:prstGeom prst="rect">
            <a:avLst/>
          </a:prstGeom>
        </p:spPr>
      </p:pic>
      <p:pic>
        <p:nvPicPr>
          <p:cNvPr id="3" name="박재범 (Jay Park) - Need To Know Official Music Video [TubeRipper.com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62662" y="2590552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9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67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762125" y="1641475"/>
            <a:ext cx="8077200" cy="42583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2258060" y="2106295"/>
            <a:ext cx="7675245" cy="34455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811655" y="1512570"/>
            <a:ext cx="8070850" cy="53454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2107565" y="2043430"/>
            <a:ext cx="8375015" cy="29419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占位符 5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058545" y="1600200"/>
            <a:ext cx="10073640" cy="45307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 studio</a:t>
            </a:r>
            <a:endParaRPr lang="en-US" altLang="zh-CN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2712085" y="2087880"/>
            <a:ext cx="6225540" cy="3855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06195" y="141795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https://posit.co/downloads/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972310" y="1600200"/>
            <a:ext cx="8246110" cy="45307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848995" y="1600200"/>
            <a:ext cx="10492740" cy="45307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2340610" y="1969770"/>
            <a:ext cx="6677660" cy="30867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2111375" y="1468120"/>
            <a:ext cx="7493635" cy="47701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 days schedule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214120" y="2063115"/>
            <a:ext cx="91687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DAY1 R introduction and basic practice </a:t>
            </a:r>
            <a:r>
              <a:rPr lang="en-US" altLang="zh-CN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  <a:r>
              <a:rPr lang="zh-CN" altLang="en-US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语言介绍与基本语法练习</a:t>
            </a:r>
            <a:endParaRPr lang="zh-CN" altLang="en-US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DAY2 Data mining and management     </a:t>
            </a:r>
            <a:r>
              <a:rPr lang="zh-CN" altLang="en-US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数据清洗与整理</a:t>
            </a:r>
            <a:endParaRPr lang="zh-CN" altLang="en-US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DAY3 Data Visualization                         </a:t>
            </a:r>
            <a:r>
              <a:rPr lang="zh-CN" altLang="en-US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数据可视化</a:t>
            </a:r>
            <a:endParaRPr lang="zh-CN" altLang="en-US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DAY4 Data analysis report                      </a:t>
            </a:r>
            <a:r>
              <a:rPr lang="zh-CN" altLang="en-US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数据分析报告</a:t>
            </a:r>
            <a:endParaRPr lang="zh-CN" altLang="en-US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87120" y="1790700"/>
            <a:ext cx="897128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在代码界面输入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&gt;</a:t>
            </a:r>
            <a:r>
              <a:rPr lang="zh-CN" altLang="en-US"/>
              <a:t>print("hello world!")</a:t>
            </a:r>
            <a:r>
              <a:rPr lang="en-US" altLang="zh-CN"/>
              <a:t> </a:t>
            </a:r>
            <a:endParaRPr lang="zh-CN" altLang="en-US"/>
          </a:p>
          <a:p>
            <a:r>
              <a:rPr lang="zh-CN" altLang="en-US"/>
              <a:t>[1] "hello world!"</a:t>
            </a:r>
            <a:endParaRPr lang="zh-CN" altLang="en-US"/>
          </a:p>
          <a:p>
            <a:r>
              <a:rPr lang="zh-CN" altLang="en-US"/>
              <a:t>可以看到RStudio可以正常运行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3161030" y="1664970"/>
            <a:ext cx="5452110" cy="47644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2866390" y="1536065"/>
            <a:ext cx="5996940" cy="52311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683385" y="1496060"/>
            <a:ext cx="8220710" cy="48901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 组织 R 代码的3种方式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81735" y="1582420"/>
            <a:ext cx="1040066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在命令窗口中</a:t>
            </a:r>
            <a:r>
              <a:rPr lang="en-US" altLang="zh-CN"/>
              <a:t>(</a:t>
            </a:r>
            <a:r>
              <a:rPr lang="en-US" altLang="zh-CN" b="1"/>
              <a:t>console</a:t>
            </a:r>
            <a:r>
              <a:rPr lang="en-US" altLang="zh-CN"/>
              <a:t>)</a:t>
            </a:r>
            <a:r>
              <a:rPr lang="zh-CN" altLang="en-US"/>
              <a:t>写代码：写代码时，按Shift+Enter键为换行，按Enter键直接为执行，代码执行后便不可修改。因而在命令窗口中写代码一般只适合代码极为简单、与上下文代码不是一个整体的情况，比如试验某行代码的功能、查看帮助文档、检查某个值等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在R脚本</a:t>
            </a:r>
            <a:r>
              <a:rPr lang="en-US" altLang="zh-CN"/>
              <a:t>(</a:t>
            </a:r>
            <a:r>
              <a:rPr lang="en-US" altLang="zh-CN" b="1"/>
              <a:t>script</a:t>
            </a:r>
            <a:r>
              <a:rPr lang="en-US" altLang="zh-CN"/>
              <a:t>)</a:t>
            </a:r>
            <a:r>
              <a:rPr lang="zh-CN" altLang="en-US"/>
              <a:t>中写代码：在脚本中的代码可以反复修改执行，保存为.R文件，是最常用的写代码的地方。写完之后，用光标选中需要执行的代码，点击上方的Run按钮，或按快捷键Ctrl+Enter，即可执行选中部分的代码。如果需要全部执行，全选（Ctrl+A）后按Ctrl+Enter。或者按Ctrl+Shift+Enter。如果光标没有选中任何代码，按Ctrl+Enter后，会执行光标所在那一行的代码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在Rmarkdown文档中写代码：如果需要写数据分析文档，需要较多的文字说明，则Rmarkdown是一个很好的选择。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工作流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98855" y="1443990"/>
            <a:ext cx="1058354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创建Rstudio项目：打开Rstudio，在菜单栏中点击File|New Project|New Directory|New Project，点击Browse，选择Rstudio项目文件夹所在的路径，在Directory name中填入Rstudio项目文件夹名，该文件夹不需要提前创建，Rstudio会自动创建这个文件夹，在该文件夹中会生成一个以该文件夹名为名的Rproj文件，以及一个隐藏的.Rproj.user文件夹，读者无需关注.Rproj.user文件夹中的内容。当路径或文件名包含中文字符时，可能出现意想不到的问题，建议路径与所有文件名都不包含中文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b="1"/>
              <a:t>创建R脚本：用快捷键Ctrl+Shift+N，或点击工具栏最左侧绿色圆底加号图标，选择R Script。</a:t>
            </a:r>
            <a:endParaRPr lang="zh-CN" altLang="en-US" b="1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在R脚本中编写R代码。例如输入以下代码：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例子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8480" y="1443990"/>
            <a:ext cx="10968355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x &lt;- 0:12</a:t>
            </a:r>
            <a:endParaRPr lang="zh-CN" altLang="en-US"/>
          </a:p>
          <a:p>
            <a:r>
              <a:rPr lang="zh-CN" altLang="en-US"/>
              <a:t>y &lt;- sin(pi/5 * x)</a:t>
            </a:r>
            <a:endParaRPr lang="zh-CN" altLang="en-US"/>
          </a:p>
          <a:p>
            <a:r>
              <a:rPr lang="zh-CN" altLang="en-US"/>
              <a:t>op &lt;- par(mfrow = c(3,3), mar = .1+ c(2,2,3,1))</a:t>
            </a:r>
            <a:endParaRPr lang="zh-CN" altLang="en-US"/>
          </a:p>
          <a:p>
            <a:r>
              <a:rPr lang="zh-CN" altLang="en-US"/>
              <a:t>for (tp in c("p","l","b",  "c","o","h",  "s","S","n")) {</a:t>
            </a:r>
            <a:endParaRPr lang="zh-CN" altLang="en-US"/>
          </a:p>
          <a:p>
            <a:r>
              <a:rPr lang="zh-CN" altLang="en-US"/>
              <a:t>   plot(y ~ x, type = tp, main = paste0("plot(*, type = \"", tp, "\")"))</a:t>
            </a:r>
            <a:endParaRPr lang="zh-CN" altLang="en-US"/>
          </a:p>
          <a:p>
            <a:r>
              <a:rPr lang="zh-CN" altLang="en-US"/>
              <a:t>   if(tp == "S") {</a:t>
            </a:r>
            <a:endParaRPr lang="zh-CN" altLang="en-US"/>
          </a:p>
          <a:p>
            <a:r>
              <a:rPr lang="zh-CN" altLang="en-US"/>
              <a:t>      lines(x, y, type = "s", col = "red", lty = 2)</a:t>
            </a:r>
            <a:endParaRPr lang="zh-CN" altLang="en-US"/>
          </a:p>
          <a:p>
            <a:r>
              <a:rPr lang="zh-CN" altLang="en-US"/>
              <a:t>      mtext("lines(*, type = \"s\", ...)", col = "red", cex = 0.8)</a:t>
            </a:r>
            <a:endParaRPr lang="zh-CN" altLang="en-US"/>
          </a:p>
          <a:p>
            <a:r>
              <a:rPr lang="zh-CN" altLang="en-US"/>
              <a:t>   }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  <a:p>
            <a:r>
              <a:rPr lang="zh-CN" altLang="en-US"/>
              <a:t>par(op)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m &lt;- matrix(data = c(1,2,3,4),nrow = 2,ncol = 2)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运行代码有3种方式可选：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92150" y="2690495"/>
            <a:ext cx="109982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单行运行：按Ctrl+Enter执行光标所在的行；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选中多行运行：选中需要执行的多行，按Ctrl+Enter；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整个脚本全部运行：按Ctrl+Shift+Enter或Ctrl+Shift+S，二者得到结果相同，区别仅在于，前者会将执行的代码都显示在命令窗口中，后者只显示一条source语句。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结果展示</a:t>
            </a:r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2652395" y="1417955"/>
            <a:ext cx="6090285" cy="5701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580" y="2146935"/>
            <a:ext cx="2682875" cy="16275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保存结果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24230" y="2552065"/>
            <a:ext cx="107588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如果想保存图片，点击Plots窗口中的Export，按引导进行保存。如果想保存数据，单纯为下次运行R时使用，可点击Environment中的保存图标，保存为.RData数据，下次导入该数据时可以双击.RData文件，或在命令窗口中输入load(“文件路径/文件名.RData”)。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Lesson 1: Getting Started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82980" y="1623695"/>
            <a:ext cx="10415270" cy="5003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Rstudio 中常用快捷键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6260" y="1080135"/>
            <a:ext cx="11079480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 b="1"/>
              <a:t>脚本编辑窗口：</a:t>
            </a:r>
            <a:endParaRPr lang="zh-CN" altLang="en-US" sz="1200" b="1"/>
          </a:p>
          <a:p>
            <a:r>
              <a:rPr lang="zh-CN" altLang="en-US" sz="1200"/>
              <a:t>新建脚本：Ctrl+Shift+N</a:t>
            </a:r>
            <a:endParaRPr lang="zh-CN" altLang="en-US" sz="1200"/>
          </a:p>
          <a:p>
            <a:r>
              <a:rPr lang="zh-CN" altLang="en-US" sz="1200"/>
              <a:t>代码提示与补全：Tab</a:t>
            </a:r>
            <a:endParaRPr lang="zh-CN" altLang="en-US" sz="1200"/>
          </a:p>
          <a:p>
            <a:r>
              <a:rPr lang="zh-CN" altLang="en-US" sz="1200"/>
              <a:t>注释或取消注释：Ctrl+Shift+C</a:t>
            </a:r>
            <a:endParaRPr lang="zh-CN" altLang="en-US" sz="1200"/>
          </a:p>
          <a:p>
            <a:r>
              <a:rPr lang="zh-CN" altLang="en-US" sz="1200"/>
              <a:t>运行所选代码：Ctrl+Enter</a:t>
            </a:r>
            <a:endParaRPr lang="zh-CN" altLang="en-US" sz="1200"/>
          </a:p>
          <a:p>
            <a:r>
              <a:rPr lang="zh-CN" altLang="en-US" sz="1200"/>
              <a:t>运行全部代码：Ctrl+Shift+Enter</a:t>
            </a:r>
            <a:endParaRPr lang="zh-CN" altLang="en-US" sz="1200"/>
          </a:p>
          <a:p>
            <a:r>
              <a:rPr lang="zh-CN" altLang="en-US" sz="1200"/>
              <a:t>全选：Ctrl+A</a:t>
            </a:r>
            <a:endParaRPr lang="zh-CN" altLang="en-US" sz="1200"/>
          </a:p>
          <a:p>
            <a:r>
              <a:rPr lang="zh-CN" altLang="en-US" sz="1200"/>
              <a:t>选择：Shift+箭头</a:t>
            </a:r>
            <a:endParaRPr lang="zh-CN" altLang="en-US" sz="1200"/>
          </a:p>
          <a:p>
            <a:r>
              <a:rPr lang="zh-CN" altLang="en-US" sz="1200"/>
              <a:t>删除行：Ctrl+D</a:t>
            </a:r>
            <a:endParaRPr lang="zh-CN" altLang="en-US" sz="1200"/>
          </a:p>
          <a:p>
            <a:r>
              <a:rPr lang="zh-CN" altLang="en-US" sz="1200"/>
              <a:t>撤销：Ctrl+Z</a:t>
            </a:r>
            <a:endParaRPr lang="zh-CN" altLang="en-US" sz="1200"/>
          </a:p>
          <a:p>
            <a:r>
              <a:rPr lang="zh-CN" altLang="en-US" sz="1200"/>
              <a:t>重做：Ctrl+Shift+Z</a:t>
            </a:r>
            <a:endParaRPr lang="zh-CN" altLang="en-US" sz="1200"/>
          </a:p>
          <a:p>
            <a:r>
              <a:rPr lang="zh-CN" altLang="en-US" sz="1200"/>
              <a:t>赋值符：Alt+-</a:t>
            </a:r>
            <a:endParaRPr lang="zh-CN" altLang="en-US" sz="1200"/>
          </a:p>
          <a:p>
            <a:r>
              <a:rPr lang="zh-CN" altLang="en-US" sz="1200"/>
              <a:t>代码折叠：Alt+L</a:t>
            </a:r>
            <a:endParaRPr lang="zh-CN" altLang="en-US" sz="1200"/>
          </a:p>
          <a:p>
            <a:r>
              <a:rPr lang="zh-CN" altLang="en-US" sz="1200"/>
              <a:t>代码展开：Shift+Alt+L</a:t>
            </a:r>
            <a:endParaRPr lang="zh-CN" altLang="en-US" sz="1200"/>
          </a:p>
          <a:p>
            <a:r>
              <a:rPr lang="zh-CN" altLang="en-US" sz="1200"/>
              <a:t>保存本脚本：Ctrl+S</a:t>
            </a:r>
            <a:endParaRPr lang="zh-CN" altLang="en-US" sz="1200"/>
          </a:p>
          <a:p>
            <a:r>
              <a:rPr lang="zh-CN" altLang="en-US" sz="1200"/>
              <a:t>保存全部脚本：Ctrl+Alt+S</a:t>
            </a:r>
            <a:endParaRPr lang="zh-CN" altLang="en-US" sz="1200"/>
          </a:p>
          <a:p>
            <a:r>
              <a:rPr lang="zh-CN" altLang="en-US" sz="1200"/>
              <a:t>增加缩进：选中代码后，Tab（可包括多行）</a:t>
            </a:r>
            <a:endParaRPr lang="zh-CN" altLang="en-US" sz="1200"/>
          </a:p>
          <a:p>
            <a:r>
              <a:rPr lang="zh-CN" altLang="en-US" sz="1200"/>
              <a:t>减小缩进：选中代码后，Shift+Tab</a:t>
            </a:r>
            <a:endParaRPr lang="zh-CN" altLang="en-US" sz="1200"/>
          </a:p>
          <a:p>
            <a:r>
              <a:rPr lang="zh-CN" altLang="en-US" sz="1200"/>
              <a:t>智能缩进：选中代码后，Ctrl+I</a:t>
            </a:r>
            <a:endParaRPr lang="zh-CN" altLang="en-US" sz="1200"/>
          </a:p>
          <a:p>
            <a:r>
              <a:rPr lang="zh-CN" altLang="en-US" sz="1200"/>
              <a:t>智能缩进加智能空格：Ctrl+Shift+A（更高级的代码格式规范化工具，可参考formatR包）</a:t>
            </a:r>
            <a:endParaRPr lang="zh-CN" altLang="en-US" sz="1200"/>
          </a:p>
          <a:p>
            <a:r>
              <a:rPr lang="zh-CN" altLang="en-US" sz="1200"/>
              <a:t>选择与替换：Ctrl+F</a:t>
            </a:r>
            <a:endParaRPr lang="zh-CN" altLang="en-US" sz="1200"/>
          </a:p>
          <a:p>
            <a:r>
              <a:rPr lang="zh-CN" altLang="en-US" sz="1200"/>
              <a:t>提取函数：Ctrl+Alt+X（RStudio 可以分析某一代码段，并自动将其转换成一个可重复使用的函数。任何在选择的代码内的“自由的”变量，即那些被引用但没有被创建的变量，将被转化为函数的参数）</a:t>
            </a:r>
            <a:endParaRPr lang="zh-CN" altLang="en-US" sz="1200"/>
          </a:p>
          <a:p>
            <a:r>
              <a:rPr lang="zh-CN" altLang="en-US" sz="1200" b="1"/>
              <a:t>命令窗口中：</a:t>
            </a:r>
            <a:endParaRPr lang="zh-CN" altLang="en-US" sz="1200" b="1"/>
          </a:p>
          <a:p>
            <a:r>
              <a:rPr lang="zh-CN" altLang="en-US" sz="1200"/>
              <a:t>历史中的上一条命令：向上箭头</a:t>
            </a:r>
            <a:endParaRPr lang="zh-CN" altLang="en-US" sz="1200"/>
          </a:p>
          <a:p>
            <a:r>
              <a:rPr lang="zh-CN" altLang="en-US" sz="1200"/>
              <a:t>历史中的下一条命令：向下箭头</a:t>
            </a:r>
            <a:endParaRPr lang="zh-CN" altLang="en-US" sz="1200"/>
          </a:p>
          <a:p>
            <a:r>
              <a:rPr lang="zh-CN" altLang="en-US" sz="1200"/>
              <a:t>中断运行的代码：Esc</a:t>
            </a:r>
            <a:endParaRPr lang="zh-CN" altLang="en-US" sz="1200"/>
          </a:p>
          <a:p>
            <a:r>
              <a:rPr lang="zh-CN" altLang="en-US" sz="1200"/>
              <a:t>清除命令窗口中的内容：Ctrl+L</a:t>
            </a:r>
            <a:endParaRPr lang="zh-CN" altLang="en-US" sz="120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数据类型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71525" y="1417955"/>
            <a:ext cx="104286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R中常用的数据类型（type）包括整数（integer）、浮点数（double）、复数（complex）、字符串（character）、逻辑值（logical）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5815" y="2600325"/>
            <a:ext cx="6850380" cy="29222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数据类型与数据结构</a:t>
            </a:r>
            <a:br>
              <a:rPr lang="zh-CN" altLang="en-US">
                <a:sym typeface="+mn-ea"/>
              </a:rPr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b="1"/>
              <a:t>数据类型</a:t>
            </a:r>
            <a:r>
              <a:rPr lang="zh-CN" altLang="en-US"/>
              <a:t>指的是用于声明不同类型的变量或函数的一个广泛的系统。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变量的类型决定了变量存储占用的空间，以及如何解释存储的位模式。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 语言中的最基本数据类型主要有三种：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数字</a:t>
            </a:r>
            <a:endParaRPr lang="zh-CN" altLang="en-US"/>
          </a:p>
          <a:p>
            <a:r>
              <a:rPr lang="zh-CN" altLang="en-US"/>
              <a:t>逻辑</a:t>
            </a:r>
            <a:endParaRPr lang="zh-CN" altLang="en-US"/>
          </a:p>
          <a:p>
            <a:r>
              <a:rPr lang="zh-CN" altLang="en-US"/>
              <a:t>文本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数据类型与数据结构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9290" y="1878965"/>
            <a:ext cx="10913110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被单引号或双引号括起来的内容为</a:t>
            </a:r>
            <a:r>
              <a:rPr lang="zh-CN" altLang="en-US" b="1"/>
              <a:t>字符串</a:t>
            </a:r>
            <a:r>
              <a:rPr lang="zh-CN" altLang="en-US"/>
              <a:t>，对单字符与字符串不作区分。单引号与双引号没有区别，但需要对应。如果字符串中包含单引号，可用双引号括起来。如果字符串包含双引号，可用单引号括起来。如果既包括单引号，也包括双引号，则需要在引号前加上转义字符\，在外面任意选用单引号或双引号括起来。引号之间的内容可以跨行。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逻辑值</a:t>
            </a:r>
            <a:r>
              <a:rPr lang="zh-CN" altLang="en-US"/>
              <a:t>包括TRUE和FALSE两种，所有字母必须大写，可简写为T和F。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模式（mode）：数据的模式与类型（type）非常像，典型的差异仅仅为，将整数型"integer"和浮点型"double"统称为数值型"numeric"。</a:t>
            </a:r>
            <a:r>
              <a:rPr lang="zh-CN" altLang="en-US" b="1"/>
              <a:t>用mode函数可以识别变量的模式。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类（class）：任意一个R对象（object）都可以被赋予一个类的属性（attribute），如果在被幅值时没有被指定，则有一个默认的类，包括矩阵"matrix"、数组"array"、 函数"function"或mode返回的结果。</a:t>
            </a:r>
            <a:r>
              <a:rPr lang="zh-CN" altLang="en-US" b="1"/>
              <a:t>用class函数可以识别变量的类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结构（structure）：</a:t>
            </a:r>
            <a:r>
              <a:rPr lang="zh-CN" altLang="en-US" b="1"/>
              <a:t>数据的结构</a:t>
            </a:r>
            <a:r>
              <a:rPr lang="zh-CN" altLang="en-US"/>
              <a:t>是单个数据元素组合在一起的形式，常见的数据结构包括向量（vector）、列表（list）、矩阵（matrix）、数据框（data.frame）、数组（array）、时间格式（POSIXlt与POSIXlt）等，</a:t>
            </a:r>
            <a:r>
              <a:rPr lang="zh-CN" altLang="en-US" b="1"/>
              <a:t>用函数str可查看数据的结构。</a:t>
            </a:r>
            <a:endParaRPr lang="zh-CN" altLang="en-US" b="1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标识符命名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9600" y="1654175"/>
            <a:ext cx="109728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R中的标识符命名包含以下规则：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可包含大小写字母a~z、A~Z、下划线_和小数点.，不能包含其他符号。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对大小写敏感。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只能以字母或点开头，不能以数字或下划线开头，当以点开头时，第一个点之后不能紧接着为数字。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不能与其他保留命名符重复，保留标志符如下表，可通过在命令窗口中输入?reserved查看。（参考自 https://www.tutorialspoint.com/r/r_variables.htm ）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标识符命名合法性例子</a:t>
            </a:r>
            <a:endParaRPr lang="zh-CN" altLang="en-US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2927350" y="1623060"/>
            <a:ext cx="6468110" cy="50857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9600" y="1578610"/>
            <a:ext cx="97243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谷歌R编程风格 https://google.github.io/styleguide/Rguide.xml 和</a:t>
            </a:r>
            <a:endParaRPr lang="zh-CN" altLang="en-US"/>
          </a:p>
          <a:p>
            <a:r>
              <a:rPr lang="zh-CN" altLang="en-US"/>
              <a:t> Hadley Wickham （Rstudio 首席数据科学家）的R编程风格 http://adv-r.had.co.nz/Style.html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 内置常量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71525" y="1467485"/>
            <a:ext cx="110134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R中有一些内置常量，我们可以直接使用。变量的命名符可以和内置常量重名，但我们推荐避免用内置常量名来对变量命名，以防造成混淆。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52805" y="2288540"/>
            <a:ext cx="1085151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LETTERS</a:t>
            </a:r>
            <a:endParaRPr lang="zh-CN" altLang="en-US" b="1"/>
          </a:p>
          <a:p>
            <a:r>
              <a:rPr lang="zh-CN" altLang="en-US"/>
              <a:t>##  [1] "A" "B" "C" "D" "E" "F" "G" "H" "I" "J" "K" "L" "M" "N" "O" "P" "Q"</a:t>
            </a:r>
            <a:endParaRPr lang="zh-CN" altLang="en-US"/>
          </a:p>
          <a:p>
            <a:r>
              <a:rPr lang="zh-CN" altLang="en-US"/>
              <a:t>## [18] "R" "S" "T" "U" "V" "W" "X" "Y" "Z"</a:t>
            </a:r>
            <a:endParaRPr lang="zh-CN" altLang="en-US"/>
          </a:p>
          <a:p>
            <a:r>
              <a:rPr lang="zh-CN" altLang="en-US" b="1"/>
              <a:t>letters</a:t>
            </a:r>
            <a:endParaRPr lang="zh-CN" altLang="en-US" b="1"/>
          </a:p>
          <a:p>
            <a:r>
              <a:rPr lang="zh-CN" altLang="en-US"/>
              <a:t>##  [1] "a" "b" "c" "d" "e" "f" "g" "h" "i" "j" "k" "l" "m" "n" "o" "p" "q"</a:t>
            </a:r>
            <a:endParaRPr lang="zh-CN" altLang="en-US"/>
          </a:p>
          <a:p>
            <a:r>
              <a:rPr lang="zh-CN" altLang="en-US"/>
              <a:t>## [18] "r" "s" "t" "u" "v" "w" "x" "y" "z"</a:t>
            </a:r>
            <a:endParaRPr lang="zh-CN" altLang="en-US"/>
          </a:p>
          <a:p>
            <a:r>
              <a:rPr lang="zh-CN" altLang="en-US" b="1"/>
              <a:t>pi</a:t>
            </a:r>
            <a:endParaRPr lang="zh-CN" altLang="en-US" b="1"/>
          </a:p>
          <a:p>
            <a:r>
              <a:rPr lang="zh-CN" altLang="en-US"/>
              <a:t>## [1] 3.141593</a:t>
            </a:r>
            <a:endParaRPr lang="zh-CN" altLang="en-US"/>
          </a:p>
          <a:p>
            <a:r>
              <a:rPr lang="zh-CN" altLang="en-US" b="1"/>
              <a:t>month.name</a:t>
            </a:r>
            <a:endParaRPr lang="zh-CN" altLang="en-US" b="1"/>
          </a:p>
          <a:p>
            <a:r>
              <a:rPr lang="zh-CN" altLang="en-US"/>
              <a:t>##  [1] "January"   "February"  "March"     "April"     "May"      </a:t>
            </a:r>
            <a:endParaRPr lang="zh-CN" altLang="en-US"/>
          </a:p>
          <a:p>
            <a:r>
              <a:rPr lang="zh-CN" altLang="en-US"/>
              <a:t>##  [6] "June"      "July"      "August"    "September" "October"  </a:t>
            </a:r>
            <a:endParaRPr lang="zh-CN" altLang="en-US"/>
          </a:p>
          <a:p>
            <a:r>
              <a:rPr lang="zh-CN" altLang="en-US"/>
              <a:t>## [11] "November"  "December"</a:t>
            </a:r>
            <a:endParaRPr lang="zh-CN" altLang="en-US"/>
          </a:p>
          <a:p>
            <a:r>
              <a:rPr lang="zh-CN" altLang="en-US" b="1"/>
              <a:t>month.abb</a:t>
            </a:r>
            <a:endParaRPr lang="zh-CN" altLang="en-US" b="1"/>
          </a:p>
          <a:p>
            <a:r>
              <a:rPr lang="zh-CN" altLang="en-US"/>
              <a:t>##  [1] "Jan" "Feb" "Mar" "Apr" "May" "Jun" "Jul" "Aug" "Sep" "Oct" "Nov"</a:t>
            </a:r>
            <a:endParaRPr lang="zh-CN" altLang="en-US"/>
          </a:p>
          <a:p>
            <a:r>
              <a:rPr lang="zh-CN" altLang="en-US"/>
              <a:t>## [12] "Dec"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内置函数</a:t>
            </a:r>
            <a:r>
              <a:rPr lang="en-US" altLang="zh-CN"/>
              <a:t> Function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09600" y="1859915"/>
            <a:ext cx="1097280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R, as you will notice, is full of functions, that perform specific tasks. As a matter of fact everything that</a:t>
            </a:r>
            <a:endParaRPr lang="zh-CN" altLang="en-US"/>
          </a:p>
          <a:p>
            <a:r>
              <a:rPr lang="zh-CN" altLang="en-US"/>
              <a:t>happens in R is a function call.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· There are functions without function arguments (abbreviated to arguments)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date()</a:t>
            </a:r>
            <a:endParaRPr lang="zh-CN" altLang="en-US" b="1"/>
          </a:p>
          <a:p>
            <a:r>
              <a:rPr lang="zh-CN" altLang="en-US"/>
              <a:t>## [1] "Sun Feb 19 18:05:44 2017"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· And there are functions with arguments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round(pi, digits = 2)</a:t>
            </a:r>
            <a:endParaRPr lang="zh-CN" altLang="en-US" b="1"/>
          </a:p>
          <a:p>
            <a:r>
              <a:rPr lang="zh-CN" altLang="en-US"/>
              <a:t>## [1] 3.14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· pi is a built-in constant for the mathematical π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运算符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9600" y="1513840"/>
            <a:ext cx="1097280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赋值，可以用&lt;-、&lt;&lt;-或=，甚至可以反转赋值，如5-&gt;a，但最常用的是&lt;-，我们建议读者使用&lt;-，且不要将不同赋值符号混用。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可以进行连续赋值，如a &lt;- b &lt;- c &lt;- 6</a:t>
            </a:r>
            <a:endParaRPr lang="zh-CN" altLang="en-US"/>
          </a:p>
          <a:p>
            <a:r>
              <a:rPr lang="zh-CN" altLang="en-US"/>
              <a:t>x &lt;- 3</a:t>
            </a:r>
            <a:endParaRPr lang="zh-CN" altLang="en-US"/>
          </a:p>
          <a:p>
            <a:r>
              <a:rPr lang="zh-CN" altLang="en-US"/>
              <a:t>y &lt;- 5</a:t>
            </a:r>
            <a:endParaRPr lang="zh-CN" altLang="en-US"/>
          </a:p>
          <a:p>
            <a:r>
              <a:rPr lang="zh-CN" altLang="en-US"/>
              <a:t>z &lt;- x * y</a:t>
            </a:r>
            <a:endParaRPr lang="zh-CN" altLang="en-US"/>
          </a:p>
          <a:p>
            <a:r>
              <a:rPr lang="zh-CN" altLang="en-US"/>
              <a:t>ls() # or equivalently objects()</a:t>
            </a:r>
            <a:r>
              <a:rPr lang="en-US" altLang="zh-CN"/>
              <a:t> </a:t>
            </a:r>
            <a:r>
              <a:rPr lang="zh-CN" altLang="en-US"/>
              <a:t>检测环境中的观察值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此外，赋值可以用赋值函数</a:t>
            </a:r>
            <a:r>
              <a:rPr lang="zh-CN" altLang="en-US" b="1"/>
              <a:t>assign</a:t>
            </a:r>
            <a:r>
              <a:rPr lang="zh-CN" altLang="en-US"/>
              <a:t>，它适合于被赋值的函数名不能直接确定，而由其他变量生成的情况，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25980" y="5090795"/>
            <a:ext cx="6096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 &lt;- 3</a:t>
            </a:r>
            <a:endParaRPr lang="zh-CN" altLang="en-US"/>
          </a:p>
          <a:p>
            <a:r>
              <a:rPr lang="zh-CN" altLang="en-US"/>
              <a:t>assign(paste0('myVar', i), 1:5)</a:t>
            </a:r>
            <a:endParaRPr lang="zh-CN" altLang="en-US"/>
          </a:p>
          <a:p>
            <a:r>
              <a:rPr lang="zh-CN" altLang="en-US"/>
              <a:t>myVar3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## [1] 1 2 3 4 5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初学者如何学习 R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98855" y="1755140"/>
            <a:ext cx="10084435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通过本教程到达入门的级别。</a:t>
            </a:r>
            <a:endParaRPr lang="zh-CN" altLang="en-US"/>
          </a:p>
          <a:p>
            <a:r>
              <a:rPr lang="zh-CN" altLang="en-US"/>
              <a:t>通过其他常见入门资源学习你需要但在这里还未涉及到的内容，常用的资源有</a:t>
            </a:r>
            <a:endParaRPr lang="zh-CN" altLang="en-US"/>
          </a:p>
          <a:p>
            <a:r>
              <a:rPr lang="zh-CN" altLang="en-US" b="1"/>
              <a:t>网站：</a:t>
            </a:r>
            <a:endParaRPr lang="zh-CN" altLang="en-US" b="1"/>
          </a:p>
          <a:p>
            <a:r>
              <a:rPr lang="zh-CN" altLang="en-US"/>
              <a:t>R官网：https://www.r-project.org/</a:t>
            </a:r>
            <a:endParaRPr lang="zh-CN" altLang="en-US"/>
          </a:p>
          <a:p>
            <a:r>
              <a:rPr lang="zh-CN" altLang="en-US"/>
              <a:t>Rstudio官网：https://www.rstudio.com/</a:t>
            </a:r>
            <a:endParaRPr lang="zh-CN" altLang="en-US"/>
          </a:p>
          <a:p>
            <a:r>
              <a:rPr lang="zh-CN" altLang="en-US" b="1"/>
              <a:t>书籍：</a:t>
            </a:r>
            <a:endParaRPr lang="zh-CN" altLang="en-US"/>
          </a:p>
          <a:p>
            <a:r>
              <a:rPr lang="zh-CN" altLang="en-US"/>
              <a:t>《R语言编程艺术》</a:t>
            </a:r>
            <a:endParaRPr lang="zh-CN" altLang="en-US"/>
          </a:p>
          <a:p>
            <a:r>
              <a:rPr lang="zh-CN" altLang="en-US"/>
              <a:t>《R语言实战（第2版）》</a:t>
            </a:r>
            <a:endParaRPr lang="zh-CN" altLang="en-US"/>
          </a:p>
          <a:p>
            <a:r>
              <a:rPr lang="zh-CN" altLang="en-US"/>
              <a:t>《R数据科学》</a:t>
            </a:r>
            <a:endParaRPr lang="zh-CN" altLang="en-US"/>
          </a:p>
          <a:p>
            <a:r>
              <a:rPr lang="zh-CN" altLang="en-US" b="1"/>
              <a:t>在实践中继续学习，多练习，多谷歌。</a:t>
            </a:r>
            <a:endParaRPr lang="zh-CN" altLang="en-US" b="1"/>
          </a:p>
          <a:p>
            <a:r>
              <a:rPr lang="zh-CN" altLang="en-US"/>
              <a:t>若需要查阅详细的R语言官方手册，可参考</a:t>
            </a:r>
            <a:endParaRPr lang="zh-CN" altLang="en-US"/>
          </a:p>
          <a:p>
            <a:r>
              <a:rPr lang="zh-CN" altLang="en-US" b="1"/>
              <a:t>R语言定义：</a:t>
            </a:r>
            <a:endParaRPr lang="zh-CN" altLang="en-US"/>
          </a:p>
          <a:p>
            <a:r>
              <a:rPr lang="zh-CN" altLang="en-US"/>
              <a:t>官网： https://cran.r-project.org/doc/manuals/r-release/R-lang.html</a:t>
            </a:r>
            <a:endParaRPr lang="zh-CN" altLang="en-US"/>
          </a:p>
          <a:p>
            <a:r>
              <a:rPr lang="zh-CN" altLang="en-US"/>
              <a:t>民间中文翻译： http://www.r-user.com/R-language/</a:t>
            </a:r>
            <a:endParaRPr lang="zh-CN" altLang="en-US"/>
          </a:p>
          <a:p>
            <a:r>
              <a:rPr lang="zh-CN" altLang="en-US"/>
              <a:t>R导论：</a:t>
            </a:r>
            <a:endParaRPr lang="zh-CN" altLang="en-US"/>
          </a:p>
          <a:p>
            <a:r>
              <a:rPr lang="zh-CN" altLang="en-US"/>
              <a:t>官网： https://cran.r-project.org/doc/manuals/r-release/R-intro.html</a:t>
            </a:r>
            <a:endParaRPr lang="zh-CN" altLang="en-US"/>
          </a:p>
          <a:p>
            <a:r>
              <a:rPr lang="zh-CN" altLang="en-US"/>
              <a:t>民间中文翻译： http://www.r-user.com/R-guide/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219200" y="1828165"/>
            <a:ext cx="3663950" cy="36023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235" y="1734820"/>
            <a:ext cx="3652520" cy="4000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代码块与缩进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5175" y="1790065"/>
            <a:ext cx="110051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R中用大括号{ }将代码块包围，作为一个整体。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代码缩进对程序运行没有影响，但影响可读性，一般缩进2个空格。在Rstudio中，会自动缩进。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注释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9600" y="2176145"/>
            <a:ext cx="109728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井号#右侧的文字都会被认为是注释，R中没有多行注释。注释与取消注释的快捷键是Ctrl+Shift+C，可同时对多行用快捷键进行注释。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包</a:t>
            </a:r>
            <a:r>
              <a:rPr lang="en-US" altLang="zh-CN"/>
              <a:t> Package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65175" y="1859915"/>
            <a:ext cx="1075690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常用的R包：可参考 https://support.rstudio.com/hc/en-us/articles/201057987-Quick-list-of-useful-R-packages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按应用领域分类的R包，可参考 https://cran.r-project.org/web/views/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包的安装：用install.packages("包的名字")</a:t>
            </a:r>
            <a:endParaRPr lang="zh-CN" altLang="en-US"/>
          </a:p>
          <a:p>
            <a:r>
              <a:rPr lang="zh-CN" altLang="en-US"/>
              <a:t>包的加载：用library(包的名字)</a:t>
            </a:r>
            <a:endParaRPr lang="zh-CN" altLang="en-US"/>
          </a:p>
          <a:p>
            <a:r>
              <a:rPr lang="zh-CN" altLang="en-US"/>
              <a:t>从环境中移除包：detach("package:包的名字", unload=TRUE)</a:t>
            </a:r>
            <a:endParaRPr lang="zh-CN" altLang="en-US"/>
          </a:p>
          <a:p>
            <a:r>
              <a:rPr lang="zh-CN" altLang="en-US"/>
              <a:t>卸载包：remove.packages("包的名字")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常用数学函数</a:t>
            </a:r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2754630" y="1170305"/>
            <a:ext cx="6828790" cy="599059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常用统计函数</a:t>
            </a:r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879600" y="1560830"/>
            <a:ext cx="7926705" cy="52616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常用概率函数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2305" y="2136775"/>
            <a:ext cx="1092073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概率函数分为4类：密度函数、分布函数、分位数函数、生成随机数。根据不同的分布，又分为正态分布、均匀分布等等，二者组合成为具体的函数，在R中，前面4种类型用下面字母打头，之后的函数如下表所示：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d = 密度函数（ density）</a:t>
            </a:r>
            <a:endParaRPr lang="zh-CN" altLang="en-US"/>
          </a:p>
          <a:p>
            <a:r>
              <a:rPr lang="zh-CN" altLang="en-US"/>
              <a:t>p = 分布函数（ distribution function）</a:t>
            </a:r>
            <a:endParaRPr lang="zh-CN" altLang="en-US"/>
          </a:p>
          <a:p>
            <a:r>
              <a:rPr lang="zh-CN" altLang="en-US"/>
              <a:t>q = 分位数函数（ quantile function）</a:t>
            </a:r>
            <a:endParaRPr lang="zh-CN" altLang="en-US"/>
          </a:p>
          <a:p>
            <a:r>
              <a:rPr lang="zh-CN" altLang="en-US"/>
              <a:t>r = 生成随机数（随机偏差）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常用概率函数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930400" y="1751330"/>
            <a:ext cx="8223885" cy="42329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 管理工作空间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77900" y="2047875"/>
            <a:ext cx="106045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工作空间中储存着当前项目中的对象，包括变量、函数等。它处于工作路径之中，在R中，对于所有操作系统，工作路径的分隔符都用正斜杠/表示，而反斜杠\专用于转义字符，所以，对Windows用户来说，需要将Windows系统中默认的路径分隔符反斜杠\改为正斜杠/。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清除工作空间中的所有变量：rm(list =ls())。</a:t>
            </a:r>
            <a:endParaRPr lang="zh-CN" altLang="en-US" b="1"/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rcRect b="4692"/>
          <a:stretch>
            <a:fillRect/>
          </a:stretch>
        </p:blipFill>
        <p:spPr>
          <a:xfrm>
            <a:off x="2240915" y="1576070"/>
            <a:ext cx="7371715" cy="43084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How is R built up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99565" y="1721485"/>
            <a:ext cx="924941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· R provides an environment within which statistical techniques are implemented:</a:t>
            </a:r>
            <a:endParaRPr lang="zh-CN" altLang="en-US" b="1"/>
          </a:p>
          <a:p>
            <a:r>
              <a:rPr lang="zh-CN" altLang="en-US"/>
              <a:t>- linear and nonlinear modeling,</a:t>
            </a:r>
            <a:endParaRPr lang="zh-CN" altLang="en-US"/>
          </a:p>
          <a:p>
            <a:r>
              <a:rPr lang="zh-CN" altLang="en-US"/>
              <a:t>- classical statistical tests,</a:t>
            </a:r>
            <a:endParaRPr lang="zh-CN" altLang="en-US"/>
          </a:p>
          <a:p>
            <a:r>
              <a:rPr lang="zh-CN" altLang="en-US"/>
              <a:t>- time-series analysis,</a:t>
            </a:r>
            <a:endParaRPr lang="zh-CN" altLang="en-US"/>
          </a:p>
          <a:p>
            <a:r>
              <a:rPr lang="zh-CN" altLang="en-US"/>
              <a:t>- classification,</a:t>
            </a:r>
            <a:endParaRPr lang="zh-CN" altLang="en-US"/>
          </a:p>
          <a:p>
            <a:r>
              <a:rPr lang="zh-CN" altLang="en-US"/>
              <a:t>- clustering, etc.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b="1"/>
              <a:t>· Functionality is divided in two parts:</a:t>
            </a:r>
            <a:endParaRPr lang="zh-CN" altLang="en-US" b="1"/>
          </a:p>
          <a:p>
            <a:r>
              <a:rPr lang="zh-CN" altLang="en-US"/>
              <a:t>- "base" R system, consisting of required and recommended packages</a:t>
            </a:r>
            <a:endParaRPr lang="zh-CN" altLang="en-US"/>
          </a:p>
          <a:p>
            <a:r>
              <a:rPr lang="zh-CN" altLang="en-US"/>
              <a:t>- everything else to extend R's base functionality, also provided as packages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保存数据对象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99770" y="1721485"/>
            <a:ext cx="844423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· Use a *.R file to save your console commands for later use</a:t>
            </a:r>
            <a:endParaRPr lang="zh-CN" altLang="en-US"/>
          </a:p>
          <a:p>
            <a:r>
              <a:rPr lang="zh-CN" altLang="en-US"/>
              <a:t>· The save() function can be used to save the objects from the workspace environment</a:t>
            </a:r>
            <a:endParaRPr lang="zh-CN" altLang="en-US"/>
          </a:p>
          <a:p>
            <a:r>
              <a:rPr lang="zh-CN" altLang="en-US"/>
              <a:t>· Check help(save) or ?save for argument specification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For example, save x and y but not z from our assignment example: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save(x, y, file ="./data/xy.RData")</a:t>
            </a:r>
            <a:endParaRPr lang="zh-CN" altLang="en-US" b="1"/>
          </a:p>
          <a:p>
            <a:r>
              <a:rPr lang="zh-CN" altLang="en-US" b="1"/>
              <a:t># or</a:t>
            </a:r>
            <a:endParaRPr lang="zh-CN" altLang="en-US" b="1"/>
          </a:p>
          <a:p>
            <a:r>
              <a:rPr lang="zh-CN" altLang="en-US" b="1"/>
              <a:t>save(list = c("x", "y"), file = "./data/xy.RData")</a:t>
            </a:r>
            <a:endParaRPr lang="zh-CN" altLang="en-US" b="1"/>
          </a:p>
          <a:p>
            <a:endParaRPr lang="zh-CN" altLang="en-US"/>
          </a:p>
          <a:p>
            <a:r>
              <a:rPr lang="zh-CN" altLang="en-US"/>
              <a:t>In a new R session the saved data can be loaded via: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load(file = "./data/xy.RData")</a:t>
            </a:r>
            <a:endParaRPr lang="zh-CN" altLang="en-US" b="1"/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退出</a:t>
            </a:r>
            <a:r>
              <a:rPr lang="en-US" altLang="zh-CN"/>
              <a:t>R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09600" y="1859915"/>
            <a:ext cx="1097280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To quit working with R there are multiple options: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1. Quit RStudio</a:t>
            </a:r>
            <a:endParaRPr lang="zh-CN" altLang="en-US"/>
          </a:p>
          <a:p>
            <a:r>
              <a:rPr lang="zh-CN" altLang="en-US"/>
              <a:t>2. More elegantly is it to execute </a:t>
            </a:r>
            <a:r>
              <a:rPr lang="zh-CN" altLang="en-US" b="1"/>
              <a:t>q()</a:t>
            </a:r>
            <a:r>
              <a:rPr lang="zh-CN" altLang="en-US"/>
              <a:t> in the console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Issuing </a:t>
            </a:r>
            <a:r>
              <a:rPr lang="zh-CN" altLang="en-US" b="1"/>
              <a:t>q()</a:t>
            </a:r>
            <a:r>
              <a:rPr lang="zh-CN" altLang="en-US"/>
              <a:t> will result in a question on the prompt:</a:t>
            </a:r>
            <a:endParaRPr lang="zh-CN" altLang="en-US"/>
          </a:p>
          <a:p>
            <a:r>
              <a:rPr lang="zh-CN" altLang="en-US"/>
              <a:t>Save workspace image to YOUR_CURRENT_WORKING_DIR/.RData? [y/n/c]: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By answering "</a:t>
            </a:r>
            <a:r>
              <a:rPr lang="zh-CN" altLang="en-US" b="1"/>
              <a:t>y</a:t>
            </a:r>
            <a:r>
              <a:rPr lang="zh-CN" altLang="en-US"/>
              <a:t>" everything on your workspace environment will be saved in a nameless ".RData" file in</a:t>
            </a:r>
            <a:endParaRPr lang="zh-CN" altLang="en-US"/>
          </a:p>
          <a:p>
            <a:r>
              <a:rPr lang="zh-CN" altLang="en-US"/>
              <a:t>your current working directory. When you start R from that directory all objects will reappear in your</a:t>
            </a:r>
            <a:endParaRPr lang="zh-CN" altLang="en-US"/>
          </a:p>
          <a:p>
            <a:r>
              <a:rPr lang="zh-CN" altLang="en-US"/>
              <a:t>workspace environment.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获取帮助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16610" y="1582420"/>
            <a:ext cx="1055878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获取函数的帮助</a:t>
            </a:r>
            <a:r>
              <a:rPr lang="zh-CN" altLang="en-US"/>
              <a:t>：在命令窗口中输入问号?，后接函数名，函数名后面可不加括号，执行后显示函数的帮助文档。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获取包的帮助</a:t>
            </a:r>
            <a:r>
              <a:rPr lang="zh-CN" altLang="en-US"/>
              <a:t>：用命令help(package="包的名字")。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获取函数源代码</a:t>
            </a:r>
            <a:r>
              <a:rPr lang="zh-CN" altLang="en-US"/>
              <a:t>：在命令窗口中输入函数，后面不加括号，点回车后显示函数源码。但有时候这个函数可能是一个类函数（Generic Function），如plot函数，上面的方法就需要稍稍改进一下：先使用methods() 函数来查看这个类函数的列表，找到具体需要的函数，如plot.default，写出来，回车。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获取特殊符号的帮助</a:t>
            </a:r>
            <a:r>
              <a:rPr lang="zh-CN" altLang="en-US"/>
              <a:t>，如[[，if，用help("特殊符号")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471930" y="1915795"/>
            <a:ext cx="8710295" cy="342709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学会问问题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9600" y="1998345"/>
            <a:ext cx="1040066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Asking questions via email is different from asking questions in person</a:t>
            </a:r>
            <a:endParaRPr lang="zh-CN" altLang="en-US" b="1"/>
          </a:p>
          <a:p>
            <a:r>
              <a:rPr lang="zh-CN" altLang="en-US" b="1"/>
              <a:t>· People on the other side do not have the background information, you have</a:t>
            </a:r>
            <a:endParaRPr lang="zh-CN" altLang="en-US" b="1"/>
          </a:p>
          <a:p>
            <a:r>
              <a:rPr lang="zh-CN" altLang="en-US"/>
              <a:t>- they also (usually) do not know you personally</a:t>
            </a:r>
            <a:endParaRPr lang="zh-CN" altLang="en-US"/>
          </a:p>
          <a:p>
            <a:r>
              <a:rPr lang="zh-CN" altLang="en-US" b="1"/>
              <a:t>· Other people are busy; their time is limited</a:t>
            </a:r>
            <a:endParaRPr lang="zh-CN" altLang="en-US" b="1"/>
          </a:p>
          <a:p>
            <a:r>
              <a:rPr lang="zh-CN" altLang="en-US" b="1"/>
              <a:t>· It is, therefore, important that you formulate your question properly</a:t>
            </a:r>
            <a:endParaRPr lang="zh-CN" altLang="en-US" b="1"/>
          </a:p>
          <a:p>
            <a:r>
              <a:rPr lang="zh-CN" altLang="en-US" b="1"/>
              <a:t>· Prior to asking questions on a forum, try finding the answer yourself</a:t>
            </a:r>
            <a:endParaRPr lang="zh-CN" altLang="en-US" b="1"/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寻找答案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9600" y="1998345"/>
            <a:ext cx="109728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· Try to find an answer by searching the archives of fora, you might plan to post to.</a:t>
            </a:r>
            <a:endParaRPr lang="zh-CN" altLang="en-US"/>
          </a:p>
          <a:p>
            <a:r>
              <a:rPr lang="zh-CN" altLang="en-US"/>
              <a:t>· Try to find an answer by searching the Web "Google is your friend".</a:t>
            </a:r>
            <a:endParaRPr lang="zh-CN" altLang="en-US"/>
          </a:p>
          <a:p>
            <a:r>
              <a:rPr lang="zh-CN" altLang="en-US"/>
              <a:t>· Try to find an answer by reading the manual, before getting a RTFM reply.</a:t>
            </a:r>
            <a:endParaRPr lang="zh-CN" altLang="en-US"/>
          </a:p>
          <a:p>
            <a:r>
              <a:rPr lang="zh-CN" altLang="en-US"/>
              <a:t>· Try to find an answer by reading a FAQ.</a:t>
            </a:r>
            <a:endParaRPr lang="zh-CN" altLang="en-US"/>
          </a:p>
          <a:p>
            <a:r>
              <a:rPr lang="zh-CN" altLang="en-US"/>
              <a:t>· Try to find an answer by inspection or experimentation, a.k.a. the DIY approach.</a:t>
            </a:r>
            <a:endParaRPr lang="zh-CN" altLang="en-US"/>
          </a:p>
          <a:p>
            <a:r>
              <a:rPr lang="zh-CN" altLang="en-US"/>
              <a:t>· Try to find an answer by asking a skilled friend.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设计好你的问题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9600" y="1859915"/>
            <a:ext cx="1078039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· It</a:t>
            </a:r>
            <a:r>
              <a:rPr lang="en-US" altLang="zh-CN"/>
              <a:t>’</a:t>
            </a:r>
            <a:r>
              <a:rPr lang="zh-CN" altLang="en-US"/>
              <a:t>s important to let other people know that you’ve done all of the previous things already</a:t>
            </a:r>
            <a:endParaRPr lang="zh-CN" altLang="en-US"/>
          </a:p>
          <a:p>
            <a:r>
              <a:rPr lang="zh-CN" altLang="en-US"/>
              <a:t>· When formulating your question in an e-mail to a forum, include:</a:t>
            </a:r>
            <a:endParaRPr lang="zh-CN" altLang="en-US"/>
          </a:p>
          <a:p>
            <a:r>
              <a:rPr lang="zh-CN" altLang="en-US"/>
              <a:t>- What steps will reproduce the problem?</a:t>
            </a:r>
            <a:endParaRPr lang="zh-CN" altLang="en-US"/>
          </a:p>
          <a:p>
            <a:r>
              <a:rPr lang="zh-CN" altLang="en-US"/>
              <a:t>- What is the expected output?</a:t>
            </a:r>
            <a:endParaRPr lang="zh-CN" altLang="en-US"/>
          </a:p>
          <a:p>
            <a:r>
              <a:rPr lang="zh-CN" altLang="en-US"/>
              <a:t>- What do you see instead?</a:t>
            </a:r>
            <a:endParaRPr lang="zh-CN" altLang="en-US"/>
          </a:p>
          <a:p>
            <a:r>
              <a:rPr lang="zh-CN" altLang="en-US"/>
              <a:t>- What version of the product (e.g. R, packages, etc.) are you using?</a:t>
            </a:r>
            <a:endParaRPr lang="zh-CN" altLang="en-US"/>
          </a:p>
          <a:p>
            <a:r>
              <a:rPr lang="zh-CN" altLang="en-US"/>
              <a:t>- What operating system?</a:t>
            </a:r>
            <a:endParaRPr lang="zh-CN" altLang="en-US"/>
          </a:p>
          <a:p>
            <a:r>
              <a:rPr lang="zh-CN" altLang="en-US"/>
              <a:t>- Additional information regarding your p</a:t>
            </a:r>
            <a:r>
              <a:rPr lang="en-US" altLang="zh-CN"/>
              <a:t>roblem</a:t>
            </a:r>
            <a:endParaRPr lang="en-US" altLang="zh-CN"/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通过邮件问问题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9600" y="1511935"/>
            <a:ext cx="109728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Subject Header </a:t>
            </a:r>
            <a:endParaRPr lang="zh-CN" altLang="en-US" b="1"/>
          </a:p>
          <a:p>
            <a:r>
              <a:rPr lang="zh-CN" altLang="en-US"/>
              <a:t>· </a:t>
            </a:r>
            <a:r>
              <a:rPr lang="zh-CN" altLang="en-US" b="1"/>
              <a:t>Stupid</a:t>
            </a:r>
            <a:r>
              <a:rPr lang="zh-CN" altLang="en-US"/>
              <a:t>: "Help! Can't fit linear model!"</a:t>
            </a:r>
            <a:endParaRPr lang="zh-CN" altLang="en-US"/>
          </a:p>
          <a:p>
            <a:r>
              <a:rPr lang="zh-CN" altLang="en-US"/>
              <a:t>· </a:t>
            </a:r>
            <a:r>
              <a:rPr lang="zh-CN" altLang="en-US" b="1"/>
              <a:t>Smart</a:t>
            </a:r>
            <a:r>
              <a:rPr lang="zh-CN" altLang="en-US"/>
              <a:t>: "R 3.3.2 lm() function produces seg fault with large data frame, MacOS 10.12.3"</a:t>
            </a:r>
            <a:endParaRPr lang="zh-CN" altLang="en-US"/>
          </a:p>
          <a:p>
            <a:r>
              <a:rPr lang="zh-CN" altLang="en-US"/>
              <a:t>· </a:t>
            </a:r>
            <a:r>
              <a:rPr lang="zh-CN" altLang="en-US" b="1"/>
              <a:t>Smarter</a:t>
            </a:r>
            <a:r>
              <a:rPr lang="zh-CN" altLang="en-US"/>
              <a:t>: "R 3.3.2 lm() function on MacOS 10.12.3 – seg fault on large data frame"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9600" y="3759835"/>
            <a:ext cx="1073467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Do</a:t>
            </a:r>
            <a:endParaRPr lang="zh-CN" altLang="en-US" b="1"/>
          </a:p>
          <a:p>
            <a:r>
              <a:rPr lang="zh-CN" altLang="en-US"/>
              <a:t>· Describe the goal, not the step</a:t>
            </a:r>
            <a:endParaRPr lang="zh-CN" altLang="en-US"/>
          </a:p>
          <a:p>
            <a:r>
              <a:rPr lang="zh-CN" altLang="en-US"/>
              <a:t>· Be explicit about your question</a:t>
            </a:r>
            <a:endParaRPr lang="zh-CN" altLang="en-US"/>
          </a:p>
          <a:p>
            <a:r>
              <a:rPr lang="zh-CN" altLang="en-US"/>
              <a:t>· Do provide the minimum amount of information necessary (volume is not precision)</a:t>
            </a:r>
            <a:endParaRPr lang="zh-CN" altLang="en-US"/>
          </a:p>
          <a:p>
            <a:r>
              <a:rPr lang="zh-CN" altLang="en-US"/>
              <a:t>· Be courteous (it never hurts)</a:t>
            </a:r>
            <a:endParaRPr lang="zh-CN" altLang="en-US"/>
          </a:p>
          <a:p>
            <a:r>
              <a:rPr lang="zh-CN" altLang="en-US"/>
              <a:t>· Follow up with the solution (if found)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通过邮件问问题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09600" y="2413635"/>
            <a:ext cx="109728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Don't </a:t>
            </a:r>
            <a:endParaRPr lang="zh-CN" altLang="en-US" b="1"/>
          </a:p>
          <a:p>
            <a:r>
              <a:rPr lang="zh-CN" altLang="en-US"/>
              <a:t>· Claim that you’ve found a bug, there are other ways to report them</a:t>
            </a:r>
            <a:endParaRPr lang="zh-CN" altLang="en-US"/>
          </a:p>
          <a:p>
            <a:r>
              <a:rPr lang="zh-CN" altLang="en-US"/>
              <a:t>· Grovel as a substitute for doing your homework</a:t>
            </a:r>
            <a:endParaRPr lang="zh-CN" altLang="en-US"/>
          </a:p>
          <a:p>
            <a:r>
              <a:rPr lang="zh-CN" altLang="en-US"/>
              <a:t>· Email multiple mailing lists at once</a:t>
            </a:r>
            <a:endParaRPr lang="zh-CN" altLang="en-US"/>
          </a:p>
          <a:p>
            <a:r>
              <a:rPr lang="zh-CN" altLang="en-US"/>
              <a:t>· Ask others to debug your broken code without giving a hint as to what sort of problem they should be</a:t>
            </a:r>
            <a:endParaRPr lang="zh-CN" altLang="en-US"/>
          </a:p>
          <a:p>
            <a:r>
              <a:rPr lang="zh-CN" altLang="en-US"/>
              <a:t>searching for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练习资料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048000" y="24765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https://www.runoob.com/r/r-tutorial.html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50310" y="3094990"/>
            <a:ext cx="1911350" cy="2438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42030" y="4961890"/>
            <a:ext cx="1456690" cy="7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970" y="5906135"/>
            <a:ext cx="1301750" cy="5143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32195" y="3929380"/>
            <a:ext cx="60591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要求</a:t>
            </a:r>
            <a:r>
              <a:rPr lang="en-US" altLang="zh-CN"/>
              <a:t>1</a:t>
            </a:r>
            <a:r>
              <a:rPr lang="zh-CN" altLang="en-US"/>
              <a:t>：进行分组</a:t>
            </a:r>
            <a:r>
              <a:rPr lang="en-US" altLang="zh-CN"/>
              <a:t>6</a:t>
            </a:r>
            <a:r>
              <a:rPr lang="zh-CN" altLang="en-US"/>
              <a:t>人一组</a:t>
            </a:r>
            <a:endParaRPr lang="zh-CN" altLang="en-US"/>
          </a:p>
          <a:p>
            <a:r>
              <a:rPr lang="zh-CN" altLang="en-US"/>
              <a:t>要求</a:t>
            </a:r>
            <a:r>
              <a:rPr lang="en-US" altLang="zh-CN"/>
              <a:t>2</a:t>
            </a:r>
            <a:r>
              <a:rPr lang="zh-CN" altLang="en-US"/>
              <a:t>：今天结束之前每个同学以正规邮件的形式，把今天在练习中遇到的一个问题发至邮件zhengcong_wang@mail.hzau.edu.cn</a:t>
            </a:r>
            <a:endParaRPr lang="zh-CN" altLang="en-US"/>
          </a:p>
          <a:p>
            <a:r>
              <a:rPr lang="zh-CN" altLang="en-US"/>
              <a:t>要求</a:t>
            </a:r>
            <a:r>
              <a:rPr lang="en-US" altLang="zh-CN"/>
              <a:t>3</a:t>
            </a:r>
            <a:r>
              <a:rPr lang="zh-CN" altLang="en-US"/>
              <a:t>：下午课上具体安排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Features and Drawbacks of R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99565" y="1721485"/>
            <a:ext cx="924941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Main features:</a:t>
            </a:r>
            <a:endParaRPr lang="zh-CN" altLang="en-US" b="1"/>
          </a:p>
          <a:p>
            <a:r>
              <a:rPr lang="zh-CN" altLang="en-US"/>
              <a:t>- Runs on almost any standard computing platform/operating system</a:t>
            </a:r>
            <a:endParaRPr lang="zh-CN" altLang="en-US"/>
          </a:p>
          <a:p>
            <a:r>
              <a:rPr lang="zh-CN" altLang="en-US"/>
              <a:t>- Quite lean, due to the fact that functionality is divided in packages</a:t>
            </a:r>
            <a:endParaRPr lang="zh-CN" altLang="en-US"/>
          </a:p>
          <a:p>
            <a:r>
              <a:rPr lang="zh-CN" altLang="en-US"/>
              <a:t>- Outstandig graphical capabilities</a:t>
            </a:r>
            <a:endParaRPr lang="zh-CN" altLang="en-US"/>
          </a:p>
          <a:p>
            <a:r>
              <a:rPr lang="zh-CN" altLang="en-US"/>
              <a:t>- Useful for interactive work, but with ability for development of new tools</a:t>
            </a:r>
            <a:endParaRPr lang="zh-CN" altLang="en-US"/>
          </a:p>
          <a:p>
            <a:r>
              <a:rPr lang="zh-CN" altLang="en-US"/>
              <a:t>- Very active user community</a:t>
            </a:r>
            <a:endParaRPr lang="zh-CN" altLang="en-US"/>
          </a:p>
          <a:p>
            <a:r>
              <a:rPr lang="zh-CN" altLang="en-US"/>
              <a:t>- </a:t>
            </a:r>
            <a:r>
              <a:rPr lang="zh-CN" altLang="en-US" b="1"/>
              <a:t>It is FREE! </a:t>
            </a:r>
            <a:endParaRPr lang="zh-CN" altLang="en-US"/>
          </a:p>
          <a:p>
            <a:endParaRPr lang="zh-CN" altLang="en-US" b="1"/>
          </a:p>
          <a:p>
            <a:endParaRPr lang="zh-CN" altLang="en-US" b="1"/>
          </a:p>
          <a:p>
            <a:r>
              <a:rPr lang="zh-CN" altLang="en-US" b="1"/>
              <a:t>Some drawbacks:</a:t>
            </a:r>
            <a:endParaRPr lang="zh-CN" altLang="en-US" b="1"/>
          </a:p>
          <a:p>
            <a:r>
              <a:rPr lang="zh-CN" altLang="en-US" b="1"/>
              <a:t>- </a:t>
            </a:r>
            <a:r>
              <a:rPr lang="zh-CN" altLang="en-US"/>
              <a:t>Based on approximately 40 year old technology</a:t>
            </a:r>
            <a:endParaRPr lang="zh-CN" altLang="en-US"/>
          </a:p>
          <a:p>
            <a:r>
              <a:rPr lang="zh-CN" altLang="en-US"/>
              <a:t>- Little built-in support for dynamic or 3D graphics</a:t>
            </a:r>
            <a:endParaRPr lang="zh-CN" altLang="en-US"/>
          </a:p>
          <a:p>
            <a:r>
              <a:rPr lang="zh-CN" altLang="en-US"/>
              <a:t>- Based on consumer demand and user contribution</a:t>
            </a:r>
            <a:endParaRPr lang="zh-CN" altLang="en-US"/>
          </a:p>
          <a:p>
            <a:r>
              <a:rPr lang="zh-CN" altLang="en-US"/>
              <a:t>- Objects generally stored in physical random access memory (Big Data problem!)</a:t>
            </a:r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A939D0-4DED-4B58-B7F1-FA3F3397EAA7}" type="slidenum">
              <a:rPr lang="zh-CN" altLang="en-US" smtClean="0"/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11375" y="1749425"/>
            <a:ext cx="7969250" cy="3359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175" y="1387475"/>
            <a:ext cx="8121650" cy="4083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958340" y="2255520"/>
            <a:ext cx="8274050" cy="32194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939290" y="1864995"/>
            <a:ext cx="8312150" cy="4000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2009140" y="2576195"/>
            <a:ext cx="8172450" cy="25781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练习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11225" y="13201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https://www.runoob.com/r/r-tutorial.html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86205" y="2011680"/>
            <a:ext cx="1911350" cy="2438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77925" y="3878580"/>
            <a:ext cx="1456690" cy="7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865" y="4822825"/>
            <a:ext cx="1301750" cy="5143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 and RStudio</a:t>
            </a:r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588770" y="1256030"/>
            <a:ext cx="8098790" cy="55854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R and RStudio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59865" y="1417955"/>
            <a:ext cx="971804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安装R的步骤主要分两步：安装R以及安装RStudio。RStudio是一款R语言的IDE（集成开发环境），操作界面简洁美观。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 https://www.r-project.org/ 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r="18712"/>
          <a:stretch>
            <a:fillRect/>
          </a:stretch>
        </p:blipFill>
        <p:spPr>
          <a:xfrm>
            <a:off x="2751455" y="2552700"/>
            <a:ext cx="6361430" cy="44494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724650" y="3503930"/>
            <a:ext cx="687705" cy="32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RStudio IDE GUI</a:t>
            </a:r>
            <a:endParaRPr lang="zh-CN" altLang="en-US"/>
          </a:p>
        </p:txBody>
      </p:sp>
      <p:pic>
        <p:nvPicPr>
          <p:cNvPr id="4" name="图片占位符 3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619250" y="1047750"/>
            <a:ext cx="9201150" cy="57918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PLACING_PICTURE_USER_VIEWPORT" val="{&quot;height&quot;:7080,&quot;width&quot;:10030}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5.xml><?xml version="1.0" encoding="utf-8"?>
<p:tagLst xmlns:p="http://schemas.openxmlformats.org/presentationml/2006/main">
  <p:tag name="KSO_WM_UNIT_PLACING_PICTURE_USER_VIEWPORT" val="{&quot;height&quot;:3840,&quot;width&quot;:3010}"/>
</p:tagLst>
</file>

<file path=ppt/tags/tag66.xml><?xml version="1.0" encoding="utf-8"?>
<p:tagLst xmlns:p="http://schemas.openxmlformats.org/presentationml/2006/main">
  <p:tag name="KSO_WM_UNIT_PLACING_PICTURE_USER_VIEWPORT" val="{&quot;height&quot;:5290,&quot;width&quot;:12550}"/>
</p:tagLst>
</file>

<file path=ppt/tags/tag67.xml><?xml version="1.0" encoding="utf-8"?>
<p:tagLst xmlns:p="http://schemas.openxmlformats.org/presentationml/2006/main">
  <p:tag name="KSO_WM_UNIT_PLACING_PICTURE_USER_VIEWPORT" val="{&quot;height&quot;:3840,&quot;width&quot;:3010}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PP_MARK_KEY" val="110fa681-38d3-4746-8fcc-1f51ca92e981"/>
  <p:tag name="COMMONDATA" val="eyJoZGlkIjoiMDBlOGRkZWI0MjVlOTliYTUzNDQ1N2YyODFkMGQ5NzE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10314</Words>
  <Application>WPS 演示</Application>
  <PresentationFormat>宽屏</PresentationFormat>
  <Paragraphs>433</Paragraphs>
  <Slides>65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3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Lesson 1: Getting Started</vt:lpstr>
      <vt:lpstr>初学者如何学习 R</vt:lpstr>
      <vt:lpstr>How is R built up</vt:lpstr>
      <vt:lpstr>Features and Drawbacks of R</vt:lpstr>
      <vt:lpstr>R and RStudio</vt:lpstr>
      <vt:lpstr>R and RStudio</vt:lpstr>
      <vt:lpstr>RStudio IDE GUI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 studio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组织 R 代码的3种方式</vt:lpstr>
      <vt:lpstr>工作流</vt:lpstr>
      <vt:lpstr>例子</vt:lpstr>
      <vt:lpstr>运行代码有3种方式可选：</vt:lpstr>
      <vt:lpstr>结果展示</vt:lpstr>
      <vt:lpstr>保存结果</vt:lpstr>
      <vt:lpstr>Rstudio 中常用快捷键</vt:lpstr>
      <vt:lpstr>数据类型</vt:lpstr>
      <vt:lpstr>数据类型与数据结构 </vt:lpstr>
      <vt:lpstr>数据类型与数据结构</vt:lpstr>
      <vt:lpstr>标识符命名</vt:lpstr>
      <vt:lpstr>标识符命名合法性例子</vt:lpstr>
      <vt:lpstr>PowerPoint 演示文稿</vt:lpstr>
      <vt:lpstr> 内置常量</vt:lpstr>
      <vt:lpstr>内置函数 Function</vt:lpstr>
      <vt:lpstr>运算符</vt:lpstr>
      <vt:lpstr>PowerPoint 演示文稿</vt:lpstr>
      <vt:lpstr>代码块与缩进</vt:lpstr>
      <vt:lpstr>注释</vt:lpstr>
      <vt:lpstr>包 Package</vt:lpstr>
      <vt:lpstr>常用数学函数</vt:lpstr>
      <vt:lpstr>常用统计函数</vt:lpstr>
      <vt:lpstr>常用概率函数</vt:lpstr>
      <vt:lpstr>常用概率函数 </vt:lpstr>
      <vt:lpstr> 管理工作空间</vt:lpstr>
      <vt:lpstr>PowerPoint 演示文稿</vt:lpstr>
      <vt:lpstr>保存数据对象</vt:lpstr>
      <vt:lpstr>退出R</vt:lpstr>
      <vt:lpstr>获取帮助</vt:lpstr>
      <vt:lpstr>PowerPoint 演示文稿</vt:lpstr>
      <vt:lpstr>学会问问题</vt:lpstr>
      <vt:lpstr>寻找答案</vt:lpstr>
      <vt:lpstr>设计好你的问题</vt:lpstr>
      <vt:lpstr>通过邮件问问题</vt:lpstr>
      <vt:lpstr>通过邮件问问题 </vt:lpstr>
      <vt:lpstr>练习资料</vt:lpstr>
      <vt:lpstr>附件</vt:lpstr>
      <vt:lpstr>PowerPoint 演示文稿</vt:lpstr>
      <vt:lpstr>PowerPoint 演示文稿</vt:lpstr>
      <vt:lpstr>PowerPoint 演示文稿</vt:lpstr>
      <vt:lpstr>练习</vt:lpstr>
      <vt:lpstr>空白演示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`Peter</cp:lastModifiedBy>
  <cp:revision>175</cp:revision>
  <dcterms:created xsi:type="dcterms:W3CDTF">2019-06-19T02:08:00Z</dcterms:created>
  <dcterms:modified xsi:type="dcterms:W3CDTF">2022-12-01T09:43:38Z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2052-11.1.0.12132</vt:lpwstr>
  </property>
  <property fmtid="{D5CDD505-2E9C-101B-9397-08002B2CF9AE}" pid="3" name="ICV">
    <vt:lpwstr>D1B37575EE734657B0B808E1AD41F882</vt:lpwstr>
  </property>
</Properties>
</file>